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474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92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152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72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85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873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23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113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48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84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365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8CA9-FC79-4696-8596-782BC5AEF077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ECC3-AF3A-4460-A538-E1E42704972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48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السرعة ككمية متجهة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اذا كانت الزاوية بين السرعتين اقل او اكبر من 90 درجة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78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2274838"/>
            <a:ext cx="7632848" cy="30469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IQ" sz="2400" dirty="0"/>
              <a:t>كما قد تتأثر سرعة الجسم بسرعتين لكن ليست على خ عمل واحد وبزاوية اكبر او اقل من 90 درجة أي زاوية حادة او منفرجة </a:t>
            </a:r>
            <a:r>
              <a:rPr lang="ar-IQ" sz="2400" dirty="0" smtClean="0"/>
              <a:t>وبالتالي </a:t>
            </a:r>
            <a:r>
              <a:rPr lang="ar-IQ" sz="2400" dirty="0"/>
              <a:t>يمكن ان نستخرج تلك المحصلة عن طريق </a:t>
            </a:r>
            <a:endParaRPr lang="en-US" sz="2400" dirty="0"/>
          </a:p>
          <a:p>
            <a:r>
              <a:rPr lang="ar-IQ" sz="2400" dirty="0"/>
              <a:t>م</a:t>
            </a:r>
            <a:r>
              <a:rPr lang="ar-IQ" sz="2400" baseline="30000" dirty="0"/>
              <a:t>2</a:t>
            </a:r>
            <a:r>
              <a:rPr lang="ar-IQ" sz="2400" dirty="0"/>
              <a:t>= (أب)</a:t>
            </a:r>
            <a:r>
              <a:rPr lang="ar-IQ" sz="2400" baseline="30000" dirty="0"/>
              <a:t>2</a:t>
            </a:r>
            <a:r>
              <a:rPr lang="ar-IQ" sz="2400" dirty="0"/>
              <a:t>+(أج)</a:t>
            </a:r>
            <a:r>
              <a:rPr lang="ar-IQ" sz="2400" baseline="30000" dirty="0"/>
              <a:t>2</a:t>
            </a:r>
            <a:r>
              <a:rPr lang="ar-IQ" sz="2400" dirty="0"/>
              <a:t>+2*أب *أج *</a:t>
            </a:r>
            <a:r>
              <a:rPr lang="ar-IQ" sz="2400" dirty="0" err="1"/>
              <a:t>جتا</a:t>
            </a:r>
            <a:r>
              <a:rPr lang="ar-IQ" sz="2400" dirty="0"/>
              <a:t> الزاوية </a:t>
            </a:r>
            <a:endParaRPr lang="en-US" sz="2400" dirty="0"/>
          </a:p>
          <a:p>
            <a:r>
              <a:rPr lang="en-US" sz="2400" dirty="0"/>
              <a:t>v</a:t>
            </a:r>
            <a:r>
              <a:rPr lang="en-US" sz="2400" baseline="30000" dirty="0"/>
              <a:t>2 </a:t>
            </a:r>
            <a:r>
              <a:rPr lang="en-US" sz="2400" dirty="0"/>
              <a:t>=(ab)</a:t>
            </a:r>
            <a:r>
              <a:rPr lang="en-US" sz="2400" baseline="30000" dirty="0"/>
              <a:t>2</a:t>
            </a:r>
            <a:r>
              <a:rPr lang="en-US" sz="2400" dirty="0"/>
              <a:t>+(ac)</a:t>
            </a:r>
            <a:r>
              <a:rPr lang="en-US" sz="2400" baseline="30000" dirty="0"/>
              <a:t>2</a:t>
            </a:r>
            <a:r>
              <a:rPr lang="en-US" sz="2400" dirty="0"/>
              <a:t>+2*ab*ac*cos</a:t>
            </a:r>
          </a:p>
          <a:p>
            <a:r>
              <a:rPr lang="ar-IQ" sz="2400" dirty="0"/>
              <a:t>اما الاتجاه فيستخرج عن طريق</a:t>
            </a:r>
            <a:endParaRPr lang="en-US" sz="2400" dirty="0"/>
          </a:p>
          <a:p>
            <a:r>
              <a:rPr lang="ar-IQ" sz="2400" dirty="0" err="1"/>
              <a:t>ظا</a:t>
            </a:r>
            <a:r>
              <a:rPr lang="ar-IQ" sz="2400" dirty="0"/>
              <a:t> = أب*</a:t>
            </a:r>
            <a:r>
              <a:rPr lang="ar-IQ" sz="2400" dirty="0" err="1"/>
              <a:t>جا</a:t>
            </a:r>
            <a:r>
              <a:rPr lang="ar-IQ" sz="2400" dirty="0"/>
              <a:t> الزاوية /</a:t>
            </a:r>
            <a:r>
              <a:rPr lang="ar-IQ" sz="2400" dirty="0" err="1"/>
              <a:t>أج+أب</a:t>
            </a:r>
            <a:r>
              <a:rPr lang="ar-IQ" sz="2400" dirty="0"/>
              <a:t>*</a:t>
            </a:r>
            <a:r>
              <a:rPr lang="ar-IQ" sz="2400" dirty="0" err="1"/>
              <a:t>جتا</a:t>
            </a:r>
            <a:r>
              <a:rPr lang="ar-IQ" sz="2400" dirty="0"/>
              <a:t> الزاوية </a:t>
            </a:r>
            <a:endParaRPr lang="en-US" sz="2400" dirty="0"/>
          </a:p>
          <a:p>
            <a:r>
              <a:rPr lang="en-US" sz="2400" dirty="0"/>
              <a:t>Tan =ab*sin/</a:t>
            </a:r>
            <a:r>
              <a:rPr lang="en-US" sz="2400" dirty="0" err="1"/>
              <a:t>ac+ab</a:t>
            </a:r>
            <a:r>
              <a:rPr lang="en-US" sz="2400" dirty="0"/>
              <a:t>*cos</a:t>
            </a:r>
          </a:p>
        </p:txBody>
      </p:sp>
    </p:spTree>
    <p:extLst>
      <p:ext uri="{BB962C8B-B14F-4D97-AF65-F5344CB8AC3E}">
        <p14:creationId xmlns:p14="http://schemas.microsoft.com/office/powerpoint/2010/main" val="50348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15616" y="1166843"/>
            <a:ext cx="6840760" cy="470898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IQ" sz="2000" dirty="0"/>
              <a:t>مثال سباح </a:t>
            </a:r>
            <a:r>
              <a:rPr lang="ar-IQ" sz="2000" dirty="0" err="1"/>
              <a:t>يتاثر</a:t>
            </a:r>
            <a:r>
              <a:rPr lang="ar-IQ" sz="2000" dirty="0"/>
              <a:t> بسرعتين احداهما 5م/</a:t>
            </a:r>
            <a:r>
              <a:rPr lang="ar-IQ" sz="2000" dirty="0" err="1"/>
              <a:t>ثا</a:t>
            </a:r>
            <a:r>
              <a:rPr lang="ar-IQ" sz="2000" dirty="0"/>
              <a:t> والأخرى سرعة تيار الماء ومقدارها 3م/</a:t>
            </a:r>
            <a:r>
              <a:rPr lang="ar-IQ" sz="2000" dirty="0" err="1"/>
              <a:t>ثا</a:t>
            </a:r>
            <a:r>
              <a:rPr lang="ar-IQ" sz="2000" dirty="0"/>
              <a:t> وكانت الزاوية بينهما 32 درجة فما هي السرعة النهائية للسباح واتجاه تلك السرعة علما ان </a:t>
            </a:r>
            <a:r>
              <a:rPr lang="ar-IQ" sz="2000" dirty="0" err="1"/>
              <a:t>جا</a:t>
            </a:r>
            <a:r>
              <a:rPr lang="ar-IQ" sz="2000" dirty="0"/>
              <a:t> = 0.529  </a:t>
            </a:r>
            <a:r>
              <a:rPr lang="ar-IQ" sz="2000" dirty="0" err="1"/>
              <a:t>جتا</a:t>
            </a:r>
            <a:r>
              <a:rPr lang="ar-IQ" sz="2000" dirty="0"/>
              <a:t> =0.848</a:t>
            </a:r>
            <a:endParaRPr lang="en-US" sz="2000" dirty="0"/>
          </a:p>
          <a:p>
            <a:r>
              <a:rPr lang="ar-IQ" sz="2000" dirty="0"/>
              <a:t>م</a:t>
            </a:r>
            <a:r>
              <a:rPr lang="ar-IQ" sz="2000" baseline="30000" dirty="0"/>
              <a:t>2</a:t>
            </a:r>
            <a:r>
              <a:rPr lang="ar-IQ" sz="2000" dirty="0"/>
              <a:t>= (أب)</a:t>
            </a:r>
            <a:r>
              <a:rPr lang="ar-IQ" sz="2000" baseline="30000" dirty="0"/>
              <a:t>2</a:t>
            </a:r>
            <a:r>
              <a:rPr lang="ar-IQ" sz="2000" dirty="0"/>
              <a:t>+(أج)</a:t>
            </a:r>
            <a:r>
              <a:rPr lang="ar-IQ" sz="2000" baseline="30000" dirty="0"/>
              <a:t>2</a:t>
            </a:r>
            <a:r>
              <a:rPr lang="ar-IQ" sz="2000" dirty="0"/>
              <a:t>+2*أب *أج *</a:t>
            </a:r>
            <a:r>
              <a:rPr lang="ar-IQ" sz="2000" dirty="0" err="1"/>
              <a:t>جتا</a:t>
            </a:r>
            <a:r>
              <a:rPr lang="ar-IQ" sz="2000" dirty="0"/>
              <a:t> الزاوية </a:t>
            </a:r>
            <a:endParaRPr lang="en-US" sz="2000" dirty="0"/>
          </a:p>
          <a:p>
            <a:r>
              <a:rPr lang="ar-IQ" sz="2000" dirty="0"/>
              <a:t>م</a:t>
            </a:r>
            <a:r>
              <a:rPr lang="ar-IQ" sz="2000" baseline="30000" dirty="0"/>
              <a:t>2</a:t>
            </a:r>
            <a:r>
              <a:rPr lang="ar-IQ" sz="2000" dirty="0"/>
              <a:t>= (5)</a:t>
            </a:r>
            <a:r>
              <a:rPr lang="ar-IQ" sz="2000" baseline="30000" dirty="0"/>
              <a:t>2</a:t>
            </a:r>
            <a:r>
              <a:rPr lang="ar-IQ" sz="2000" dirty="0"/>
              <a:t>+(3)</a:t>
            </a:r>
            <a:r>
              <a:rPr lang="ar-IQ" sz="2000" baseline="30000" dirty="0"/>
              <a:t>2</a:t>
            </a:r>
            <a:r>
              <a:rPr lang="ar-IQ" sz="2000" dirty="0"/>
              <a:t>+2*5 *3 *0.848</a:t>
            </a:r>
            <a:endParaRPr lang="en-US" sz="2000" dirty="0"/>
          </a:p>
          <a:p>
            <a:r>
              <a:rPr lang="ar-IQ" sz="2000" dirty="0"/>
              <a:t>= 25+9+30*0.848</a:t>
            </a:r>
            <a:endParaRPr lang="en-US" sz="2000" dirty="0"/>
          </a:p>
          <a:p>
            <a:r>
              <a:rPr lang="ar-IQ" sz="2000" dirty="0"/>
              <a:t>=34+25.44</a:t>
            </a:r>
            <a:endParaRPr lang="en-US" sz="2000" dirty="0"/>
          </a:p>
          <a:p>
            <a:r>
              <a:rPr lang="ar-IQ" sz="2000" dirty="0"/>
              <a:t>=59.44</a:t>
            </a:r>
            <a:endParaRPr lang="en-US" sz="2000" dirty="0"/>
          </a:p>
          <a:p>
            <a:r>
              <a:rPr lang="ar-IQ" sz="2000" dirty="0"/>
              <a:t>م= 7.70م/</a:t>
            </a:r>
            <a:r>
              <a:rPr lang="ar-IQ" sz="2000" dirty="0" err="1"/>
              <a:t>ثا</a:t>
            </a:r>
            <a:r>
              <a:rPr lang="ar-IQ" sz="2000" dirty="0"/>
              <a:t> </a:t>
            </a:r>
            <a:endParaRPr lang="en-US" sz="2000" dirty="0"/>
          </a:p>
          <a:p>
            <a:r>
              <a:rPr lang="ar-IQ" sz="2000" dirty="0"/>
              <a:t>الاتجاه </a:t>
            </a:r>
            <a:endParaRPr lang="en-US" sz="2000" dirty="0"/>
          </a:p>
          <a:p>
            <a:r>
              <a:rPr lang="ar-IQ" sz="2000" dirty="0" err="1"/>
              <a:t>ظا</a:t>
            </a:r>
            <a:r>
              <a:rPr lang="ar-IQ" sz="2000" dirty="0"/>
              <a:t> = أب*</a:t>
            </a:r>
            <a:r>
              <a:rPr lang="ar-IQ" sz="2000" dirty="0" err="1"/>
              <a:t>جا</a:t>
            </a:r>
            <a:r>
              <a:rPr lang="ar-IQ" sz="2000" dirty="0"/>
              <a:t> الزاوية /</a:t>
            </a:r>
            <a:r>
              <a:rPr lang="ar-IQ" sz="2000" dirty="0" err="1"/>
              <a:t>أج+أب</a:t>
            </a:r>
            <a:r>
              <a:rPr lang="ar-IQ" sz="2000" dirty="0"/>
              <a:t>*</a:t>
            </a:r>
            <a:r>
              <a:rPr lang="ar-IQ" sz="2000" dirty="0" err="1"/>
              <a:t>جتا</a:t>
            </a:r>
            <a:r>
              <a:rPr lang="ar-IQ" sz="2000" dirty="0"/>
              <a:t> الزاوية </a:t>
            </a:r>
            <a:endParaRPr lang="en-US" sz="2000" dirty="0"/>
          </a:p>
          <a:p>
            <a:r>
              <a:rPr lang="ar-IQ" sz="2000" dirty="0"/>
              <a:t>5*0.259</a:t>
            </a:r>
            <a:r>
              <a:rPr lang="ar-IQ" sz="2000" dirty="0" smtClean="0"/>
              <a:t>/ 3+5*0.848</a:t>
            </a:r>
            <a:endParaRPr lang="en-US" sz="2000" dirty="0"/>
          </a:p>
          <a:p>
            <a:r>
              <a:rPr lang="ar-IQ" sz="2000" dirty="0" smtClean="0"/>
              <a:t>=  2.64 /3+4.24</a:t>
            </a:r>
          </a:p>
          <a:p>
            <a:r>
              <a:rPr lang="ar-IQ" sz="2000" smtClean="0"/>
              <a:t>=2.64/ 7.24</a:t>
            </a:r>
          </a:p>
          <a:p>
            <a:r>
              <a:rPr lang="ar-IQ" sz="2000" dirty="0" smtClean="0"/>
              <a:t>=</a:t>
            </a:r>
            <a:r>
              <a:rPr lang="ar-IQ" dirty="0"/>
              <a:t>0.365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1166843"/>
            <a:ext cx="7848872" cy="52629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IQ" sz="2400" dirty="0"/>
              <a:t>مثال :- رمح </a:t>
            </a:r>
            <a:r>
              <a:rPr lang="ar-IQ" sz="2400" dirty="0" err="1"/>
              <a:t>ينلق</a:t>
            </a:r>
            <a:r>
              <a:rPr lang="ar-IQ" sz="2400" dirty="0"/>
              <a:t> بسرعة 22 م /</a:t>
            </a:r>
            <a:r>
              <a:rPr lang="ar-IQ" sz="2400" dirty="0" err="1"/>
              <a:t>ثا</a:t>
            </a:r>
            <a:r>
              <a:rPr lang="ar-IQ" sz="2400" dirty="0"/>
              <a:t> وكانت الريح تؤثر عليه بسرعة 5م/</a:t>
            </a:r>
            <a:r>
              <a:rPr lang="ar-IQ" sz="2400" dirty="0" err="1"/>
              <a:t>ثا</a:t>
            </a:r>
            <a:r>
              <a:rPr lang="ar-IQ" sz="2400" dirty="0"/>
              <a:t> وبزاوية 45 درجة فما هي السرعة النهائية للرمح واتجاهها  علما ان </a:t>
            </a:r>
            <a:r>
              <a:rPr lang="ar-IQ" sz="2400" dirty="0" err="1"/>
              <a:t>جا</a:t>
            </a:r>
            <a:r>
              <a:rPr lang="ar-IQ" sz="2400" dirty="0"/>
              <a:t> وجتا الزاوية 45 = 0.707</a:t>
            </a:r>
            <a:endParaRPr lang="en-US" sz="2400" dirty="0"/>
          </a:p>
          <a:p>
            <a:r>
              <a:rPr lang="ar-IQ" sz="2400" dirty="0"/>
              <a:t>الجواب    25.77 م/</a:t>
            </a:r>
            <a:r>
              <a:rPr lang="ar-IQ" sz="2400" dirty="0" err="1"/>
              <a:t>ثا</a:t>
            </a:r>
            <a:r>
              <a:rPr lang="ar-IQ" sz="2400" dirty="0"/>
              <a:t>   الاتجاه =0.75</a:t>
            </a:r>
            <a:endParaRPr lang="en-US" sz="2400" dirty="0"/>
          </a:p>
          <a:p>
            <a:r>
              <a:rPr lang="ar-IQ" sz="2400" dirty="0"/>
              <a:t> </a:t>
            </a:r>
            <a:endParaRPr lang="en-US" sz="2400" dirty="0"/>
          </a:p>
          <a:p>
            <a:r>
              <a:rPr lang="ar-IQ" sz="2400" b="1" dirty="0"/>
              <a:t>أحيانا يكون لدينا السرعة النهائية (المحصلة) وهي معلومة وكذلك زاوية تلك المحصلة أي </a:t>
            </a:r>
            <a:r>
              <a:rPr lang="ar-IQ" sz="2400" b="1" dirty="0" err="1"/>
              <a:t>الاتجاع</a:t>
            </a:r>
            <a:r>
              <a:rPr lang="ar-IQ" sz="2400" b="1" dirty="0"/>
              <a:t> ويكون المطلوب استخراج المركبتين العمودية والافقية أي </a:t>
            </a:r>
            <a:r>
              <a:rPr lang="ar-IQ" sz="2400" dirty="0"/>
              <a:t>السرعتين التي كونت تلك المحصلة ويمكن استخراجهما عن طريق</a:t>
            </a:r>
            <a:endParaRPr lang="en-US" sz="2400" dirty="0"/>
          </a:p>
          <a:p>
            <a:r>
              <a:rPr lang="ar-IQ" sz="2400" dirty="0"/>
              <a:t>السرعة الافقية = المحصلة * </a:t>
            </a:r>
            <a:r>
              <a:rPr lang="ar-IQ" sz="2400" dirty="0" err="1"/>
              <a:t>جتا</a:t>
            </a:r>
            <a:r>
              <a:rPr lang="ar-IQ" sz="2400" dirty="0"/>
              <a:t> الزاوية </a:t>
            </a:r>
            <a:endParaRPr lang="en-US" sz="2400" dirty="0"/>
          </a:p>
          <a:p>
            <a:r>
              <a:rPr lang="ar-IQ" sz="2400" dirty="0"/>
              <a:t>السرعة العمودية = المحصلة *</a:t>
            </a:r>
            <a:r>
              <a:rPr lang="ar-IQ" sz="2400" dirty="0" err="1"/>
              <a:t>جا</a:t>
            </a:r>
            <a:r>
              <a:rPr lang="ar-IQ" sz="2400" dirty="0"/>
              <a:t> الزاوية </a:t>
            </a:r>
            <a:endParaRPr lang="en-US" sz="2400" dirty="0"/>
          </a:p>
          <a:p>
            <a:r>
              <a:rPr lang="ar-IQ" sz="2400" dirty="0"/>
              <a:t>مثال :- جسم </a:t>
            </a:r>
            <a:r>
              <a:rPr lang="ar-IQ" sz="2400" dirty="0" err="1"/>
              <a:t>ينلق</a:t>
            </a:r>
            <a:r>
              <a:rPr lang="ar-IQ" sz="2400" dirty="0"/>
              <a:t> بسرعة نهائية 8م/</a:t>
            </a:r>
            <a:r>
              <a:rPr lang="ar-IQ" sz="2400" dirty="0" err="1"/>
              <a:t>ثا</a:t>
            </a:r>
            <a:r>
              <a:rPr lang="ar-IQ" sz="2400" dirty="0"/>
              <a:t> وبزاوية 40 درجة فما هي السرعتين العمودية والافقية علما ان </a:t>
            </a:r>
            <a:r>
              <a:rPr lang="ar-IQ" sz="2400" dirty="0" err="1"/>
              <a:t>جا</a:t>
            </a:r>
            <a:r>
              <a:rPr lang="ar-IQ" sz="2400" dirty="0"/>
              <a:t> الزاوية 40 = 0.64  </a:t>
            </a:r>
            <a:r>
              <a:rPr lang="ar-IQ" sz="2400" dirty="0" err="1"/>
              <a:t>جتا</a:t>
            </a:r>
            <a:r>
              <a:rPr lang="ar-IQ" sz="2400" dirty="0"/>
              <a:t> الزاوية 40 =0.76</a:t>
            </a:r>
            <a:endParaRPr lang="en-US" sz="2400" dirty="0"/>
          </a:p>
          <a:p>
            <a:r>
              <a:rPr lang="ar-IQ" sz="2400" dirty="0"/>
              <a:t>السرعة الافقية = 8 * 0.64=5.12 م/</a:t>
            </a:r>
            <a:r>
              <a:rPr lang="ar-IQ" sz="2400" dirty="0" err="1"/>
              <a:t>ثا</a:t>
            </a:r>
            <a:r>
              <a:rPr lang="ar-IQ" sz="2400" dirty="0"/>
              <a:t> </a:t>
            </a:r>
            <a:endParaRPr lang="en-US" sz="2400" dirty="0"/>
          </a:p>
          <a:p>
            <a:r>
              <a:rPr lang="ar-IQ" sz="2400" dirty="0"/>
              <a:t>السرعة العمودية = 8 *0.76=6.08 م/</a:t>
            </a:r>
            <a:r>
              <a:rPr lang="ar-IQ" sz="2400" dirty="0" err="1"/>
              <a:t>ثا</a:t>
            </a:r>
            <a:r>
              <a:rPr lang="ar-IQ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39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98082" y="1196752"/>
            <a:ext cx="748883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IQ" sz="2400" dirty="0"/>
              <a:t>اما اذا كانت السرعة على خ منحني فان مقدار السرعة يكون المسافة / الزمن فلو تحرك جسم من نقطة أ الى نقطة ب  بحركة منتظمة فالسرعة تكون طول القوس / الزمن </a:t>
            </a:r>
            <a:endParaRPr lang="en-US" sz="2400" dirty="0"/>
          </a:p>
          <a:p>
            <a:r>
              <a:rPr lang="ar-IQ" sz="2400" dirty="0"/>
              <a:t>اما اتجاهها فيكون مماس الدائرة اذا كانت قوة الجذب نحو المركز معطلة </a:t>
            </a:r>
            <a:endParaRPr lang="en-US" sz="2400" dirty="0"/>
          </a:p>
        </p:txBody>
      </p:sp>
      <p:sp>
        <p:nvSpPr>
          <p:cNvPr id="6" name="قوس 5"/>
          <p:cNvSpPr/>
          <p:nvPr/>
        </p:nvSpPr>
        <p:spPr>
          <a:xfrm>
            <a:off x="3256415" y="3933056"/>
            <a:ext cx="2486025" cy="581025"/>
          </a:xfrm>
          <a:prstGeom prst="arc">
            <a:avLst>
              <a:gd name="adj1" fmla="val 1069719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083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242</Words>
  <Application>Microsoft Office PowerPoint</Application>
  <PresentationFormat>عرض على الشاشة (3:4)‏</PresentationFormat>
  <Paragraphs>32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السرعة ككمية متجهة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السرعة ككمية متجهة </dc:title>
  <dc:creator>yarob</dc:creator>
  <cp:lastModifiedBy>yarob</cp:lastModifiedBy>
  <cp:revision>5</cp:revision>
  <dcterms:created xsi:type="dcterms:W3CDTF">2018-12-08T20:42:58Z</dcterms:created>
  <dcterms:modified xsi:type="dcterms:W3CDTF">2018-12-23T20:06:52Z</dcterms:modified>
</cp:coreProperties>
</file>